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1"/>
    <p:restoredTop sz="94694"/>
  </p:normalViewPr>
  <p:slideViewPr>
    <p:cSldViewPr snapToGrid="0" snapToObjects="1">
      <p:cViewPr varScale="1">
        <p:scale>
          <a:sx n="70" d="100"/>
          <a:sy n="70" d="100"/>
        </p:scale>
        <p:origin x="512" y="52"/>
      </p:cViewPr>
      <p:guideLst/>
    </p:cSldViewPr>
  </p:slideViewPr>
  <p:notesTextViewPr>
    <p:cViewPr>
      <p:scale>
        <a:sx n="1" d="1"/>
        <a:sy n="1" d="1"/>
      </p:scale>
      <p:origin x="0" y="0"/>
    </p:cViewPr>
  </p:notesTextViewPr>
  <p:notesViewPr>
    <p:cSldViewPr snapToGrid="0" snapToObjects="1">
      <p:cViewPr varScale="1">
        <p:scale>
          <a:sx n="56" d="100"/>
          <a:sy n="56" d="100"/>
        </p:scale>
        <p:origin x="258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75A7E-C382-432E-809C-4D1FE341886A}"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12BC4-3438-4110-AD1D-F12AAA136BB7}" type="slidenum">
              <a:rPr lang="en-US" smtClean="0"/>
              <a:t>‹#›</a:t>
            </a:fld>
            <a:endParaRPr lang="en-US"/>
          </a:p>
        </p:txBody>
      </p:sp>
    </p:spTree>
    <p:extLst>
      <p:ext uri="{BB962C8B-B14F-4D97-AF65-F5344CB8AC3E}">
        <p14:creationId xmlns:p14="http://schemas.microsoft.com/office/powerpoint/2010/main" val="178662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With the upcoming 250th anniversary of the United States in 2026, REALTORS® have a powerful opportunity in their marketing to extend to the military community a true understanding of their needs. ​</a:t>
            </a:r>
          </a:p>
          <a:p>
            <a:pPr fontAlgn="base"/>
            <a:r>
              <a:rPr lang="en-US" dirty="0"/>
              <a:t>​</a:t>
            </a:r>
          </a:p>
          <a:p>
            <a:endParaRPr lang="en-US" dirty="0"/>
          </a:p>
        </p:txBody>
      </p:sp>
      <p:sp>
        <p:nvSpPr>
          <p:cNvPr id="4" name="Slide Number Placeholder 3"/>
          <p:cNvSpPr>
            <a:spLocks noGrp="1"/>
          </p:cNvSpPr>
          <p:nvPr>
            <p:ph type="sldNum" sz="quarter" idx="5"/>
          </p:nvPr>
        </p:nvSpPr>
        <p:spPr/>
        <p:txBody>
          <a:bodyPr/>
          <a:lstStyle/>
          <a:p>
            <a:fld id="{22612BC4-3438-4110-AD1D-F12AAA136BB7}" type="slidenum">
              <a:rPr lang="en-US" smtClean="0"/>
              <a:t>1</a:t>
            </a:fld>
            <a:endParaRPr lang="en-US"/>
          </a:p>
        </p:txBody>
      </p:sp>
    </p:spTree>
    <p:extLst>
      <p:ext uri="{BB962C8B-B14F-4D97-AF65-F5344CB8AC3E}">
        <p14:creationId xmlns:p14="http://schemas.microsoft.com/office/powerpoint/2010/main" val="241211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military veterans seek to partner with REALTORS® as they transition to civilian life and explore homeownership. From San Diego's Point Loma to the Sierra Army Depot, California is home to much of the nation's defense infrastructure. Upon exiting the military, many veterans choose to stay in the state. Consequently, California is home to nearly 1.5 million U.S. veterans.​</a:t>
            </a:r>
          </a:p>
        </p:txBody>
      </p:sp>
      <p:sp>
        <p:nvSpPr>
          <p:cNvPr id="4" name="Slide Number Placeholder 3"/>
          <p:cNvSpPr>
            <a:spLocks noGrp="1"/>
          </p:cNvSpPr>
          <p:nvPr>
            <p:ph type="sldNum" sz="quarter" idx="5"/>
          </p:nvPr>
        </p:nvSpPr>
        <p:spPr/>
        <p:txBody>
          <a:bodyPr/>
          <a:lstStyle/>
          <a:p>
            <a:fld id="{22612BC4-3438-4110-AD1D-F12AAA136BB7}" type="slidenum">
              <a:rPr lang="en-US" smtClean="0"/>
              <a:t>2</a:t>
            </a:fld>
            <a:endParaRPr lang="en-US"/>
          </a:p>
        </p:txBody>
      </p:sp>
    </p:spTree>
    <p:extLst>
      <p:ext uri="{BB962C8B-B14F-4D97-AF65-F5344CB8AC3E}">
        <p14:creationId xmlns:p14="http://schemas.microsoft.com/office/powerpoint/2010/main" val="153948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perceptions of the military have fluctuated over the past several decades, typically in response to major military engagements and geopolitical events. In recent years, confidence in the military has been lower, reflecting a broader decline in public confidence in several public institutions. However, despite this decline, most Americans still hold the military in high regard—one of only three institutions a majority of Americans feel this way about. ​</a:t>
            </a:r>
          </a:p>
        </p:txBody>
      </p:sp>
      <p:sp>
        <p:nvSpPr>
          <p:cNvPr id="4" name="Slide Number Placeholder 3"/>
          <p:cNvSpPr>
            <a:spLocks noGrp="1"/>
          </p:cNvSpPr>
          <p:nvPr>
            <p:ph type="sldNum" sz="quarter" idx="5"/>
          </p:nvPr>
        </p:nvSpPr>
        <p:spPr/>
        <p:txBody>
          <a:bodyPr/>
          <a:lstStyle/>
          <a:p>
            <a:fld id="{22612BC4-3438-4110-AD1D-F12AAA136BB7}" type="slidenum">
              <a:rPr lang="en-US" smtClean="0"/>
              <a:t>3</a:t>
            </a:fld>
            <a:endParaRPr lang="en-US"/>
          </a:p>
        </p:txBody>
      </p:sp>
    </p:spTree>
    <p:extLst>
      <p:ext uri="{BB962C8B-B14F-4D97-AF65-F5344CB8AC3E}">
        <p14:creationId xmlns:p14="http://schemas.microsoft.com/office/powerpoint/2010/main" val="13885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military also offers unique benefits for housing that encourage homeownership among veterans. Veterans often rank the VA home loan as the top benefit they receive as a result of their service. The VA home loan waives a down payment and mortgage insurance and usually offers lower interest rates and more flexible credit requirements than conventional mortgages.​</a:t>
            </a:r>
          </a:p>
        </p:txBody>
      </p:sp>
      <p:sp>
        <p:nvSpPr>
          <p:cNvPr id="4" name="Slide Number Placeholder 3"/>
          <p:cNvSpPr>
            <a:spLocks noGrp="1"/>
          </p:cNvSpPr>
          <p:nvPr>
            <p:ph type="sldNum" sz="quarter" idx="5"/>
          </p:nvPr>
        </p:nvSpPr>
        <p:spPr/>
        <p:txBody>
          <a:bodyPr/>
          <a:lstStyle/>
          <a:p>
            <a:fld id="{22612BC4-3438-4110-AD1D-F12AAA136BB7}" type="slidenum">
              <a:rPr lang="en-US" smtClean="0"/>
              <a:t>4</a:t>
            </a:fld>
            <a:endParaRPr lang="en-US"/>
          </a:p>
        </p:txBody>
      </p:sp>
    </p:spTree>
    <p:extLst>
      <p:ext uri="{BB962C8B-B14F-4D97-AF65-F5344CB8AC3E}">
        <p14:creationId xmlns:p14="http://schemas.microsoft.com/office/powerpoint/2010/main" val="255615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Veterans' heightened sense of responsibility doesn't end when their military service does. Veterans are more likely to vote and volunteer more often than nonveterans. They are also more likely to be employed in managerial positions.​</a:t>
            </a:r>
          </a:p>
        </p:txBody>
      </p:sp>
      <p:sp>
        <p:nvSpPr>
          <p:cNvPr id="4" name="Slide Number Placeholder 3"/>
          <p:cNvSpPr>
            <a:spLocks noGrp="1"/>
          </p:cNvSpPr>
          <p:nvPr>
            <p:ph type="sldNum" sz="quarter" idx="5"/>
          </p:nvPr>
        </p:nvSpPr>
        <p:spPr/>
        <p:txBody>
          <a:bodyPr/>
          <a:lstStyle/>
          <a:p>
            <a:fld id="{22612BC4-3438-4110-AD1D-F12AAA136BB7}" type="slidenum">
              <a:rPr lang="en-US" smtClean="0"/>
              <a:t>5</a:t>
            </a:fld>
            <a:endParaRPr lang="en-US"/>
          </a:p>
        </p:txBody>
      </p:sp>
    </p:spTree>
    <p:extLst>
      <p:ext uri="{BB962C8B-B14F-4D97-AF65-F5344CB8AC3E}">
        <p14:creationId xmlns:p14="http://schemas.microsoft.com/office/powerpoint/2010/main" val="345339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Veterans prioritize having a sense of control and stability in their lives, which may contribute to their ability to succeed at achieving long-term goals, such as a college education and increased financial well-being. ​</a:t>
            </a:r>
          </a:p>
        </p:txBody>
      </p:sp>
      <p:sp>
        <p:nvSpPr>
          <p:cNvPr id="4" name="Slide Number Placeholder 3"/>
          <p:cNvSpPr>
            <a:spLocks noGrp="1"/>
          </p:cNvSpPr>
          <p:nvPr>
            <p:ph type="sldNum" sz="quarter" idx="5"/>
          </p:nvPr>
        </p:nvSpPr>
        <p:spPr/>
        <p:txBody>
          <a:bodyPr/>
          <a:lstStyle/>
          <a:p>
            <a:fld id="{22612BC4-3438-4110-AD1D-F12AAA136BB7}" type="slidenum">
              <a:rPr lang="en-US" smtClean="0"/>
              <a:t>6</a:t>
            </a:fld>
            <a:endParaRPr lang="en-US" dirty="0"/>
          </a:p>
        </p:txBody>
      </p:sp>
    </p:spTree>
    <p:extLst>
      <p:ext uri="{BB962C8B-B14F-4D97-AF65-F5344CB8AC3E}">
        <p14:creationId xmlns:p14="http://schemas.microsoft.com/office/powerpoint/2010/main" val="2471508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veterans are ready to become homeowners, they have access to several programs to help with financing. In addition to the VA home loan, CA veterans are may be eligible for CalVet home loans, such as the CalHFA 30-year fixed interest rate first mortgage, and grants from the Veterans Housing Alliance.​</a:t>
            </a:r>
          </a:p>
        </p:txBody>
      </p:sp>
      <p:sp>
        <p:nvSpPr>
          <p:cNvPr id="4" name="Slide Number Placeholder 3"/>
          <p:cNvSpPr>
            <a:spLocks noGrp="1"/>
          </p:cNvSpPr>
          <p:nvPr>
            <p:ph type="sldNum" sz="quarter" idx="5"/>
          </p:nvPr>
        </p:nvSpPr>
        <p:spPr/>
        <p:txBody>
          <a:bodyPr/>
          <a:lstStyle/>
          <a:p>
            <a:fld id="{22612BC4-3438-4110-AD1D-F12AAA136BB7}" type="slidenum">
              <a:rPr lang="en-US" smtClean="0"/>
              <a:t>7</a:t>
            </a:fld>
            <a:endParaRPr lang="en-US"/>
          </a:p>
        </p:txBody>
      </p:sp>
    </p:spTree>
    <p:extLst>
      <p:ext uri="{BB962C8B-B14F-4D97-AF65-F5344CB8AC3E}">
        <p14:creationId xmlns:p14="http://schemas.microsoft.com/office/powerpoint/2010/main" val="316144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12BC4-3438-4110-AD1D-F12AAA136BB7}" type="slidenum">
              <a:rPr lang="en-US" smtClean="0"/>
              <a:t>8</a:t>
            </a:fld>
            <a:endParaRPr lang="en-US"/>
          </a:p>
        </p:txBody>
      </p:sp>
    </p:spTree>
    <p:extLst>
      <p:ext uri="{BB962C8B-B14F-4D97-AF65-F5344CB8AC3E}">
        <p14:creationId xmlns:p14="http://schemas.microsoft.com/office/powerpoint/2010/main" val="1557504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Surveys find that rather than price, quality or convenience, the key to veterans as consumers lies in connection—specifically how well businesses understand and reflect the military community. Take advantage of C.A.R.’s resources to become a trusted guide to veterans throughout the home buying and selling process.​</a:t>
            </a:r>
          </a:p>
        </p:txBody>
      </p:sp>
      <p:sp>
        <p:nvSpPr>
          <p:cNvPr id="4" name="Slide Number Placeholder 3"/>
          <p:cNvSpPr>
            <a:spLocks noGrp="1"/>
          </p:cNvSpPr>
          <p:nvPr>
            <p:ph type="sldNum" sz="quarter" idx="5"/>
          </p:nvPr>
        </p:nvSpPr>
        <p:spPr/>
        <p:txBody>
          <a:bodyPr/>
          <a:lstStyle/>
          <a:p>
            <a:fld id="{22612BC4-3438-4110-AD1D-F12AAA136BB7}" type="slidenum">
              <a:rPr lang="en-US" smtClean="0"/>
              <a:t>9</a:t>
            </a:fld>
            <a:endParaRPr lang="en-US"/>
          </a:p>
        </p:txBody>
      </p:sp>
    </p:spTree>
    <p:extLst>
      <p:ext uri="{BB962C8B-B14F-4D97-AF65-F5344CB8AC3E}">
        <p14:creationId xmlns:p14="http://schemas.microsoft.com/office/powerpoint/2010/main" val="176417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7E2-A6A1-E14F-A036-C10C6C0FB6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3FC37E-14B0-9749-94D7-7EA44A0D71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2B5469-0C56-CA4F-AD38-8B09720270B3}"/>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5" name="Footer Placeholder 4">
            <a:extLst>
              <a:ext uri="{FF2B5EF4-FFF2-40B4-BE49-F238E27FC236}">
                <a16:creationId xmlns:a16="http://schemas.microsoft.com/office/drawing/2014/main" id="{EF48AC5E-43E9-DB4B-B1B7-0AF46157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7F386-B340-7647-BC45-F371E89B5944}"/>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3184385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460B-B58D-A443-87E0-B0A7BAF1E9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53208A-E3DD-5040-9700-4C5CD18491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7A37F-9B10-454B-906F-0BB52E42DE83}"/>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5" name="Footer Placeholder 4">
            <a:extLst>
              <a:ext uri="{FF2B5EF4-FFF2-40B4-BE49-F238E27FC236}">
                <a16:creationId xmlns:a16="http://schemas.microsoft.com/office/drawing/2014/main" id="{F2DE455C-FD2E-2748-85C0-50B3B6FBA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6C00F-8A62-3948-9F52-744591DCCA79}"/>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249920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A6FDD1-DDE9-B44D-B236-2A45D51570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969B7B-1A0C-614B-A339-9F4C2C067C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D110AB-A086-374E-87E8-FF7E52AB48CD}"/>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5" name="Footer Placeholder 4">
            <a:extLst>
              <a:ext uri="{FF2B5EF4-FFF2-40B4-BE49-F238E27FC236}">
                <a16:creationId xmlns:a16="http://schemas.microsoft.com/office/drawing/2014/main" id="{3AFF4C20-1611-4548-BD12-31AF70487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236E8-44D6-C046-9BE2-0DCF7A8582B1}"/>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27800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1BF3-49FC-2640-B5B1-931F9130A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218744-E6BE-704C-806D-31196C3218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6B69D-6097-F843-A619-EBB5377A2CAA}"/>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5" name="Footer Placeholder 4">
            <a:extLst>
              <a:ext uri="{FF2B5EF4-FFF2-40B4-BE49-F238E27FC236}">
                <a16:creationId xmlns:a16="http://schemas.microsoft.com/office/drawing/2014/main" id="{75BA2CDF-E9C3-D54F-ABBC-CEC72B44B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283F6-C0A1-EA40-B736-C92093998641}"/>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2891194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05C7-B430-EA4E-9D58-157D4800D2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253D5B-F268-594D-8B6A-3FAED0A0DB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FCE13A-FEA1-054E-B06D-1D16FFCC901C}"/>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5" name="Footer Placeholder 4">
            <a:extLst>
              <a:ext uri="{FF2B5EF4-FFF2-40B4-BE49-F238E27FC236}">
                <a16:creationId xmlns:a16="http://schemas.microsoft.com/office/drawing/2014/main" id="{4D3677FA-070A-7343-A02D-7AD75D043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51EFB-F1BE-8748-BD65-BED078D2531C}"/>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427645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0FFE-77E3-D14F-847C-802B504D63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4BAEAD-1254-AD4C-A151-E2FBAE788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CA6A51-032E-614A-A490-1B877DBDD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566217-7BBE-A341-8202-763E5CD6823C}"/>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6" name="Footer Placeholder 5">
            <a:extLst>
              <a:ext uri="{FF2B5EF4-FFF2-40B4-BE49-F238E27FC236}">
                <a16:creationId xmlns:a16="http://schemas.microsoft.com/office/drawing/2014/main" id="{5E335B13-23C2-D643-9143-F91C4C99F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9F11B-85E2-4F40-A112-47F9E48169AE}"/>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412461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8632-FF28-1D4F-B682-A75EAA4710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B92D72-3361-8D47-A6A6-92220796E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31D9CC-0415-7B4B-9EDB-3B987C5517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098C51-EA7D-7341-82AE-D8846328A7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308CA2-28ED-5B4D-A936-7815CF373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A42B8-9959-E040-9B4D-5A5A8921C1D4}"/>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8" name="Footer Placeholder 7">
            <a:extLst>
              <a:ext uri="{FF2B5EF4-FFF2-40B4-BE49-F238E27FC236}">
                <a16:creationId xmlns:a16="http://schemas.microsoft.com/office/drawing/2014/main" id="{24D1DF6F-9F2F-A749-8872-9C99408B99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97194E-55B1-3C44-94FF-267C2344AB87}"/>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364530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78CE-321A-E24E-B21B-79269E27EC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B592E-F591-1345-A3C8-AE19B6BCC10C}"/>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4" name="Footer Placeholder 3">
            <a:extLst>
              <a:ext uri="{FF2B5EF4-FFF2-40B4-BE49-F238E27FC236}">
                <a16:creationId xmlns:a16="http://schemas.microsoft.com/office/drawing/2014/main" id="{802C9B03-7853-2748-B7BC-46693B38F1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8B0A71-70B3-EB44-AA23-E314F3CCCEF8}"/>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131260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C997B-96A2-B54E-BC6D-A9D5A9C2EF0A}"/>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3" name="Footer Placeholder 2">
            <a:extLst>
              <a:ext uri="{FF2B5EF4-FFF2-40B4-BE49-F238E27FC236}">
                <a16:creationId xmlns:a16="http://schemas.microsoft.com/office/drawing/2014/main" id="{8B72B150-433D-C146-9040-C13A321089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A702DB-9BC2-8042-9503-0CE7AFFE6A0E}"/>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3876793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449D-E60A-3F4C-B60D-80C624A0B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2F8FD3-0D2E-D84E-AE1F-20EAEA4AD5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CF039-6790-EF4A-A003-431CB3757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06668B-AFD7-524B-8463-67E103894398}"/>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6" name="Footer Placeholder 5">
            <a:extLst>
              <a:ext uri="{FF2B5EF4-FFF2-40B4-BE49-F238E27FC236}">
                <a16:creationId xmlns:a16="http://schemas.microsoft.com/office/drawing/2014/main" id="{FE7B5100-4A63-3840-ADE6-3AD03D96F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BC043-40F7-D64A-992A-BAC1BEA9A717}"/>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2668114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75F0-6F97-834B-9C0D-0A96D4A5D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AC7A5-F6D8-9D44-9557-8686665C8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5EC81E-B2D5-9E46-92AB-08D6AC82F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FDE8AE-13CD-C144-B5AD-FDD15968B623}"/>
              </a:ext>
            </a:extLst>
          </p:cNvPr>
          <p:cNvSpPr>
            <a:spLocks noGrp="1"/>
          </p:cNvSpPr>
          <p:nvPr>
            <p:ph type="dt" sz="half" idx="10"/>
          </p:nvPr>
        </p:nvSpPr>
        <p:spPr/>
        <p:txBody>
          <a:bodyPr/>
          <a:lstStyle/>
          <a:p>
            <a:fld id="{DB1971EC-7BDF-9045-A7CE-CF17A7992DC4}" type="datetimeFigureOut">
              <a:rPr lang="en-US" smtClean="0"/>
              <a:t>11/3/2025</a:t>
            </a:fld>
            <a:endParaRPr lang="en-US"/>
          </a:p>
        </p:txBody>
      </p:sp>
      <p:sp>
        <p:nvSpPr>
          <p:cNvPr id="6" name="Footer Placeholder 5">
            <a:extLst>
              <a:ext uri="{FF2B5EF4-FFF2-40B4-BE49-F238E27FC236}">
                <a16:creationId xmlns:a16="http://schemas.microsoft.com/office/drawing/2014/main" id="{CD2A80B1-4FCF-2E4F-8811-668AE50BE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9C5CB-2A04-0448-AF2B-65D8BD0A846B}"/>
              </a:ext>
            </a:extLst>
          </p:cNvPr>
          <p:cNvSpPr>
            <a:spLocks noGrp="1"/>
          </p:cNvSpPr>
          <p:nvPr>
            <p:ph type="sldNum" sz="quarter" idx="12"/>
          </p:nvPr>
        </p:nvSpPr>
        <p:spPr/>
        <p:txBody>
          <a:bodyPr/>
          <a:lstStyle/>
          <a:p>
            <a:fld id="{4DF076CA-DAF0-4948-AB2C-290AC50F6F71}" type="slidenum">
              <a:rPr lang="en-US" smtClean="0"/>
              <a:t>‹#›</a:t>
            </a:fld>
            <a:endParaRPr lang="en-US"/>
          </a:p>
        </p:txBody>
      </p:sp>
    </p:spTree>
    <p:extLst>
      <p:ext uri="{BB962C8B-B14F-4D97-AF65-F5344CB8AC3E}">
        <p14:creationId xmlns:p14="http://schemas.microsoft.com/office/powerpoint/2010/main" val="304708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45CC1-A17C-2E45-B07D-197A80CD5E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136E92-E5CE-9E47-A897-88B8AC9EB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25954-851E-C24F-B46D-984CB8E1FF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971EC-7BDF-9045-A7CE-CF17A7992DC4}" type="datetimeFigureOut">
              <a:rPr lang="en-US" smtClean="0"/>
              <a:t>11/3/2025</a:t>
            </a:fld>
            <a:endParaRPr lang="en-US"/>
          </a:p>
        </p:txBody>
      </p:sp>
      <p:sp>
        <p:nvSpPr>
          <p:cNvPr id="5" name="Footer Placeholder 4">
            <a:extLst>
              <a:ext uri="{FF2B5EF4-FFF2-40B4-BE49-F238E27FC236}">
                <a16:creationId xmlns:a16="http://schemas.microsoft.com/office/drawing/2014/main" id="{AA94BC21-1D78-4141-A5F2-00E2F747C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209BF4-FFF6-7E4E-BBE4-98EF2C1C8A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076CA-DAF0-4948-AB2C-290AC50F6F71}" type="slidenum">
              <a:rPr lang="en-US" smtClean="0"/>
              <a:t>‹#›</a:t>
            </a:fld>
            <a:endParaRPr lang="en-US"/>
          </a:p>
        </p:txBody>
      </p:sp>
    </p:spTree>
    <p:extLst>
      <p:ext uri="{BB962C8B-B14F-4D97-AF65-F5344CB8AC3E}">
        <p14:creationId xmlns:p14="http://schemas.microsoft.com/office/powerpoint/2010/main" val="1151930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calvet.ca.gov/HomeLoans" TargetMode="External"/><Relationship Id="rId4" Type="http://schemas.openxmlformats.org/officeDocument/2006/relationships/hyperlink" Target="https://benefits.va.gov/homeloa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usmhaf.org/" TargetMode="External"/><Relationship Id="rId5" Type="http://schemas.openxmlformats.org/officeDocument/2006/relationships/hyperlink" Target="https://vha1.org/homebuyers-grant-program/" TargetMode="External"/><Relationship Id="rId4" Type="http://schemas.openxmlformats.org/officeDocument/2006/relationships/hyperlink" Target="https://www.calhfa.ca.gov/homebuyer/programs/va.htm"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realtor.com/advice/buy/buying-home-va-loan-pro-tips/" TargetMode="External"/><Relationship Id="rId3" Type="http://schemas.openxmlformats.org/officeDocument/2006/relationships/image" Target="../media/image9.jpg"/><Relationship Id="rId7" Type="http://schemas.openxmlformats.org/officeDocument/2006/relationships/hyperlink" Target="https://www.realtor.com/advice/guides/va-loa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realtor.com/advice/finance/8-must-know-facts-va-loans/" TargetMode="External"/><Relationship Id="rId5" Type="http://schemas.openxmlformats.org/officeDocument/2006/relationships/hyperlink" Target="https://www.realtor.com/advice/buy/veterans-making-an-offer/" TargetMode="External"/><Relationship Id="rId4" Type="http://schemas.openxmlformats.org/officeDocument/2006/relationships/hyperlink" Target="https://www.nar.realtor/education/designations-and-certifications/military-relocation-professional-mr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yellow and orange background with text&#10;&#10;Description automatically generated">
            <a:extLst>
              <a:ext uri="{FF2B5EF4-FFF2-40B4-BE49-F238E27FC236}">
                <a16:creationId xmlns:a16="http://schemas.microsoft.com/office/drawing/2014/main" id="{4A196EE3-3715-DA1F-3630-C247C6603FE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81182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veteran's day&#10;&#10;Description automatically generated">
            <a:extLst>
              <a:ext uri="{FF2B5EF4-FFF2-40B4-BE49-F238E27FC236}">
                <a16:creationId xmlns:a16="http://schemas.microsoft.com/office/drawing/2014/main" id="{19DEA791-2111-DCE6-2E93-4049C512719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28909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91374E1-AFDF-B8EA-49C0-5E8D99912D6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3689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veterans and homeowners&#10;&#10;Description automatically generated">
            <a:extLst>
              <a:ext uri="{FF2B5EF4-FFF2-40B4-BE49-F238E27FC236}">
                <a16:creationId xmlns:a16="http://schemas.microsoft.com/office/drawing/2014/main" id="{3105EA4B-979C-FBBF-59AE-F1996FE0E01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08799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holding a microphone&#10;&#10;Description automatically generated">
            <a:extLst>
              <a:ext uri="{FF2B5EF4-FFF2-40B4-BE49-F238E27FC236}">
                <a16:creationId xmlns:a16="http://schemas.microsoft.com/office/drawing/2014/main" id="{F0431D67-9375-A67B-7712-0A21045EB69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2498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aphic of a veterans'values&#10;&#10;Description automatically generated with medium confidence">
            <a:extLst>
              <a:ext uri="{FF2B5EF4-FFF2-40B4-BE49-F238E27FC236}">
                <a16:creationId xmlns:a16="http://schemas.microsoft.com/office/drawing/2014/main" id="{DEC89CE2-C0A8-8EFB-56D9-9B029F6F9FF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59954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military veteran&#10;&#10;Description automatically generated">
            <a:extLst>
              <a:ext uri="{FF2B5EF4-FFF2-40B4-BE49-F238E27FC236}">
                <a16:creationId xmlns:a16="http://schemas.microsoft.com/office/drawing/2014/main" id="{1DB2A079-B5FC-0257-126A-F41DEE4276CB}"/>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6" name="Rectangle 5">
            <a:hlinkClick r:id="rId4"/>
            <a:extLst>
              <a:ext uri="{FF2B5EF4-FFF2-40B4-BE49-F238E27FC236}">
                <a16:creationId xmlns:a16="http://schemas.microsoft.com/office/drawing/2014/main" id="{F8DA0E13-D110-D003-9F7D-C1D39B41E497}"/>
              </a:ext>
            </a:extLst>
          </p:cNvPr>
          <p:cNvSpPr/>
          <p:nvPr/>
        </p:nvSpPr>
        <p:spPr>
          <a:xfrm>
            <a:off x="7104993" y="2186152"/>
            <a:ext cx="1954924" cy="2627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5"/>
            <a:extLst>
              <a:ext uri="{FF2B5EF4-FFF2-40B4-BE49-F238E27FC236}">
                <a16:creationId xmlns:a16="http://schemas.microsoft.com/office/drawing/2014/main" id="{B71096D6-D839-2AAB-7AE9-5B6819FDD82C}"/>
              </a:ext>
            </a:extLst>
          </p:cNvPr>
          <p:cNvSpPr/>
          <p:nvPr/>
        </p:nvSpPr>
        <p:spPr>
          <a:xfrm>
            <a:off x="7006281" y="4633780"/>
            <a:ext cx="1868285" cy="2471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29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iagram of a veteran's home&#10;&#10;Description automatically generated with medium confidence">
            <a:extLst>
              <a:ext uri="{FF2B5EF4-FFF2-40B4-BE49-F238E27FC236}">
                <a16:creationId xmlns:a16="http://schemas.microsoft.com/office/drawing/2014/main" id="{51CC89AC-EDB3-5A81-494E-FF9458FC6983}"/>
              </a:ext>
            </a:extLst>
          </p:cNvPr>
          <p:cNvPicPr>
            <a:picLocks noGrp="1" noChangeAspect="1"/>
          </p:cNvPicPr>
          <p:nvPr>
            <p:ph idx="1"/>
          </p:nvPr>
        </p:nvPicPr>
        <p:blipFill>
          <a:blip r:embed="rId3"/>
          <a:srcRect t="19"/>
          <a:stretch>
            <a:fillRect/>
          </a:stretch>
        </p:blipFill>
        <p:spPr>
          <a:xfrm>
            <a:off x="-10288" y="1282"/>
            <a:ext cx="12191980" cy="6856718"/>
          </a:xfrm>
          <a:prstGeom prst="rect">
            <a:avLst/>
          </a:prstGeom>
        </p:spPr>
      </p:pic>
      <p:sp>
        <p:nvSpPr>
          <p:cNvPr id="6" name="Rectangle 5">
            <a:hlinkClick r:id="rId4"/>
            <a:extLst>
              <a:ext uri="{FF2B5EF4-FFF2-40B4-BE49-F238E27FC236}">
                <a16:creationId xmlns:a16="http://schemas.microsoft.com/office/drawing/2014/main" id="{3CE45802-A974-22FA-BE78-FCF87A5FA12C}"/>
              </a:ext>
            </a:extLst>
          </p:cNvPr>
          <p:cNvSpPr/>
          <p:nvPr/>
        </p:nvSpPr>
        <p:spPr>
          <a:xfrm>
            <a:off x="642551" y="4473146"/>
            <a:ext cx="3126260" cy="296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5"/>
            <a:extLst>
              <a:ext uri="{FF2B5EF4-FFF2-40B4-BE49-F238E27FC236}">
                <a16:creationId xmlns:a16="http://schemas.microsoft.com/office/drawing/2014/main" id="{4C257C99-664B-14AA-E1A8-64F7229273A9}"/>
              </a:ext>
            </a:extLst>
          </p:cNvPr>
          <p:cNvSpPr/>
          <p:nvPr/>
        </p:nvSpPr>
        <p:spPr>
          <a:xfrm>
            <a:off x="4757351" y="4473146"/>
            <a:ext cx="2656703" cy="296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6"/>
            <a:extLst>
              <a:ext uri="{FF2B5EF4-FFF2-40B4-BE49-F238E27FC236}">
                <a16:creationId xmlns:a16="http://schemas.microsoft.com/office/drawing/2014/main" id="{1975E656-8074-C4FA-EABB-D725BEED92E6}"/>
              </a:ext>
            </a:extLst>
          </p:cNvPr>
          <p:cNvSpPr/>
          <p:nvPr/>
        </p:nvSpPr>
        <p:spPr>
          <a:xfrm>
            <a:off x="9378778" y="4473146"/>
            <a:ext cx="1149179" cy="296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1525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card&#10;&#10;Description automatically generated">
            <a:extLst>
              <a:ext uri="{FF2B5EF4-FFF2-40B4-BE49-F238E27FC236}">
                <a16:creationId xmlns:a16="http://schemas.microsoft.com/office/drawing/2014/main" id="{BAD65B29-6B35-CCBD-EBF4-23D4E51CA870}"/>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6" name="Rectangle 5">
            <a:hlinkClick r:id="rId4"/>
            <a:extLst>
              <a:ext uri="{FF2B5EF4-FFF2-40B4-BE49-F238E27FC236}">
                <a16:creationId xmlns:a16="http://schemas.microsoft.com/office/drawing/2014/main" id="{3B45108C-B167-542C-B3CE-8C0FFB04B22B}"/>
              </a:ext>
            </a:extLst>
          </p:cNvPr>
          <p:cNvSpPr/>
          <p:nvPr/>
        </p:nvSpPr>
        <p:spPr>
          <a:xfrm>
            <a:off x="1902941" y="2434281"/>
            <a:ext cx="8266670" cy="3459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5"/>
            <a:extLst>
              <a:ext uri="{FF2B5EF4-FFF2-40B4-BE49-F238E27FC236}">
                <a16:creationId xmlns:a16="http://schemas.microsoft.com/office/drawing/2014/main" id="{FD644C6D-CEA6-9025-E273-FC35457ADE2F}"/>
              </a:ext>
            </a:extLst>
          </p:cNvPr>
          <p:cNvSpPr/>
          <p:nvPr/>
        </p:nvSpPr>
        <p:spPr>
          <a:xfrm>
            <a:off x="1791730" y="2990335"/>
            <a:ext cx="8452021" cy="5560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6"/>
            <a:extLst>
              <a:ext uri="{FF2B5EF4-FFF2-40B4-BE49-F238E27FC236}">
                <a16:creationId xmlns:a16="http://schemas.microsoft.com/office/drawing/2014/main" id="{D80BB25F-DB2C-BEBD-D81F-C9158D842D35}"/>
              </a:ext>
            </a:extLst>
          </p:cNvPr>
          <p:cNvSpPr/>
          <p:nvPr/>
        </p:nvSpPr>
        <p:spPr>
          <a:xfrm>
            <a:off x="1816443" y="3781168"/>
            <a:ext cx="5177481"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7"/>
            <a:extLst>
              <a:ext uri="{FF2B5EF4-FFF2-40B4-BE49-F238E27FC236}">
                <a16:creationId xmlns:a16="http://schemas.microsoft.com/office/drawing/2014/main" id="{5A2413A7-0617-7207-A142-362F29C3E32D}"/>
              </a:ext>
            </a:extLst>
          </p:cNvPr>
          <p:cNvSpPr/>
          <p:nvPr/>
        </p:nvSpPr>
        <p:spPr>
          <a:xfrm>
            <a:off x="1791730" y="4263081"/>
            <a:ext cx="5659394" cy="7290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8"/>
            <a:extLst>
              <a:ext uri="{FF2B5EF4-FFF2-40B4-BE49-F238E27FC236}">
                <a16:creationId xmlns:a16="http://schemas.microsoft.com/office/drawing/2014/main" id="{66842F7F-7837-74E8-AC4A-5CC626D1FD78}"/>
              </a:ext>
            </a:extLst>
          </p:cNvPr>
          <p:cNvSpPr/>
          <p:nvPr/>
        </p:nvSpPr>
        <p:spPr>
          <a:xfrm>
            <a:off x="1902941" y="5053914"/>
            <a:ext cx="8550875" cy="6425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374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283</TotalTime>
  <Words>450</Words>
  <Application>Microsoft Office PowerPoint</Application>
  <PresentationFormat>Widescreen</PresentationFormat>
  <Paragraphs>18</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ericksonr@caarinc.onmicrosoft.com</dc:creator>
  <cp:lastModifiedBy>Claire Winters</cp:lastModifiedBy>
  <cp:revision>4</cp:revision>
  <dcterms:created xsi:type="dcterms:W3CDTF">2020-09-18T17:46:23Z</dcterms:created>
  <dcterms:modified xsi:type="dcterms:W3CDTF">2025-11-03T22:39:09Z</dcterms:modified>
</cp:coreProperties>
</file>